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61" r:id="rId2"/>
    <p:sldId id="262" r:id="rId3"/>
    <p:sldId id="257" r:id="rId4"/>
    <p:sldId id="258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880" userDrawn="1">
          <p15:clr>
            <a:srgbClr val="A4A3A4"/>
          </p15:clr>
        </p15:guide>
        <p15:guide id="2" pos="2980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73" d="100"/>
          <a:sy n="73" d="100"/>
        </p:scale>
        <p:origin x="1320" y="78"/>
      </p:cViewPr>
      <p:guideLst>
        <p:guide pos="2880"/>
        <p:guide pos="298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0FBD03-1F95-4CCD-A957-DA950402F4A7}" type="datetimeFigureOut">
              <a:rPr lang="es-MX" smtClean="0"/>
              <a:t>11/12/2018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E55BAF-21F5-4F90-9350-FB4850DC03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92990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MX" smtClean="0"/>
          </a:p>
        </p:txBody>
      </p:sp>
      <p:sp>
        <p:nvSpPr>
          <p:cNvPr id="512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1519" indent="-285080"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1878" indent="-227441"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9875" indent="-227441"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6314" indent="-227441"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04965" indent="-22744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53615" indent="-22744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02265" indent="-22744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50916" indent="-227441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8B983272-79DF-4E9F-B02D-98673DA9385D}" type="slidenum">
              <a:rPr lang="es-ES" altLang="es-MX">
                <a:solidFill>
                  <a:prstClr val="black"/>
                </a:solidFill>
              </a:rPr>
              <a:pPr/>
              <a:t>1</a:t>
            </a:fld>
            <a:endParaRPr lang="es-ES" alt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2535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9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4899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dirty="0" smtClean="0"/>
          </a:p>
        </p:txBody>
      </p:sp>
      <p:sp>
        <p:nvSpPr>
          <p:cNvPr id="104899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0891" indent="-2926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70602" indent="-23412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38843" indent="-23412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07083" indent="-23412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75325" indent="-2341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43567" indent="-2341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11807" indent="-2341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80048" indent="-2341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B4475BE3-B7FD-4B2D-A9C7-5D7C4290C46F}" type="slidenum">
              <a:rPr lang="es-MX" smtClean="0">
                <a:solidFill>
                  <a:prstClr val="black"/>
                </a:solidFill>
              </a:rPr>
              <a:pPr eaLnBrk="1" hangingPunct="1"/>
              <a:t>3</a:t>
            </a:fld>
            <a:endParaRPr lang="es-MX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72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6EDB1-9A2A-4E70-9757-12397E687A25}" type="datetimeFigureOut">
              <a:rPr lang="es-MX" smtClean="0"/>
              <a:t>11/12/2018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21918-BE49-40DD-9B30-680DA4A4025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26525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6EDB1-9A2A-4E70-9757-12397E687A25}" type="datetimeFigureOut">
              <a:rPr lang="es-MX" smtClean="0"/>
              <a:t>11/12/2018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21918-BE49-40DD-9B30-680DA4A4025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3145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6EDB1-9A2A-4E70-9757-12397E687A25}" type="datetimeFigureOut">
              <a:rPr lang="es-MX" smtClean="0"/>
              <a:t>11/12/2018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21918-BE49-40DD-9B30-680DA4A4025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34675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6EDB1-9A2A-4E70-9757-12397E687A25}" type="datetimeFigureOut">
              <a:rPr lang="es-MX" smtClean="0"/>
              <a:t>11/12/2018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21918-BE49-40DD-9B30-680DA4A4025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15345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6EDB1-9A2A-4E70-9757-12397E687A25}" type="datetimeFigureOut">
              <a:rPr lang="es-MX" smtClean="0"/>
              <a:t>11/12/2018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21918-BE49-40DD-9B30-680DA4A4025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97671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6EDB1-9A2A-4E70-9757-12397E687A25}" type="datetimeFigureOut">
              <a:rPr lang="es-MX" smtClean="0"/>
              <a:t>11/12/2018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21918-BE49-40DD-9B30-680DA4A4025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40003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6EDB1-9A2A-4E70-9757-12397E687A25}" type="datetimeFigureOut">
              <a:rPr lang="es-MX" smtClean="0"/>
              <a:t>11/12/2018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21918-BE49-40DD-9B30-680DA4A4025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207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6EDB1-9A2A-4E70-9757-12397E687A25}" type="datetimeFigureOut">
              <a:rPr lang="es-MX" smtClean="0"/>
              <a:t>11/12/2018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21918-BE49-40DD-9B30-680DA4A4025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59586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6EDB1-9A2A-4E70-9757-12397E687A25}" type="datetimeFigureOut">
              <a:rPr lang="es-MX" smtClean="0"/>
              <a:t>11/12/2018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21918-BE49-40DD-9B30-680DA4A4025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48530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6EDB1-9A2A-4E70-9757-12397E687A25}" type="datetimeFigureOut">
              <a:rPr lang="es-MX" smtClean="0"/>
              <a:t>11/12/2018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21918-BE49-40DD-9B30-680DA4A4025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6778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6EDB1-9A2A-4E70-9757-12397E687A25}" type="datetimeFigureOut">
              <a:rPr lang="es-MX" smtClean="0"/>
              <a:t>11/12/2018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21918-BE49-40DD-9B30-680DA4A4025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31221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C6EDB1-9A2A-4E70-9757-12397E687A25}" type="datetimeFigureOut">
              <a:rPr lang="es-MX" smtClean="0"/>
              <a:t>11/12/2018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A21918-BE49-40DD-9B30-680DA4A4025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82608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2 Imagen" descr="Servicios de Salud "/>
          <p:cNvPicPr>
            <a:picLocks noChangeAspect="1" noChangeArrowheads="1"/>
          </p:cNvPicPr>
          <p:nvPr/>
        </p:nvPicPr>
        <p:blipFill>
          <a:blip r:embed="rId3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583709"/>
            <a:ext cx="3996256" cy="177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59692" y="2664824"/>
            <a:ext cx="7988424" cy="1502312"/>
          </a:xfrm>
          <a:ln w="38100">
            <a:solidFill>
              <a:srgbClr val="00B050"/>
            </a:solidFill>
          </a:ln>
        </p:spPr>
        <p:txBody>
          <a:bodyPr>
            <a:noAutofit/>
          </a:bodyPr>
          <a:lstStyle/>
          <a:p>
            <a:r>
              <a:rPr lang="es-MX" sz="4800" b="1" dirty="0" smtClean="0">
                <a:solidFill>
                  <a:schemeClr val="bg1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PROGRAMA MICOBACTERIOSIS</a:t>
            </a:r>
            <a:endParaRPr lang="es-MX" sz="4800" b="1" dirty="0">
              <a:solidFill>
                <a:schemeClr val="bg1">
                  <a:lumMod val="50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410789" y="4720236"/>
            <a:ext cx="593053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L.E. AURORA PONCE RUBIO</a:t>
            </a:r>
          </a:p>
          <a:p>
            <a:pPr algn="ctr"/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JURISDICCION SANITARIA No VI TAMAZUNCHALE</a:t>
            </a:r>
            <a:endParaRPr lang="es-MX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0363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000" b="1" dirty="0" smtClean="0">
                <a:latin typeface="Arial Narrow" panose="020B0606020202030204" pitchFamily="34" charset="0"/>
              </a:rPr>
              <a:t>METAS </a:t>
            </a:r>
            <a:r>
              <a:rPr lang="es-MX" sz="4000" b="1" dirty="0" smtClean="0">
                <a:latin typeface="Arial Narrow" panose="020B0606020202030204" pitchFamily="34" charset="0"/>
              </a:rPr>
              <a:t> y AVANCES 2018</a:t>
            </a:r>
            <a:endParaRPr lang="es-MX" sz="4000" b="1" dirty="0">
              <a:latin typeface="Arial Narrow" panose="020B0606020202030204" pitchFamily="34" charset="0"/>
            </a:endParaRP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0753907"/>
              </p:ext>
            </p:extLst>
          </p:nvPr>
        </p:nvGraphicFramePr>
        <p:xfrm>
          <a:off x="837656" y="1867989"/>
          <a:ext cx="7270751" cy="3540034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4412402">
                  <a:extLst>
                    <a:ext uri="{9D8B030D-6E8A-4147-A177-3AD203B41FA5}">
                      <a16:colId xmlns:a16="http://schemas.microsoft.com/office/drawing/2014/main" val="3685794969"/>
                    </a:ext>
                  </a:extLst>
                </a:gridCol>
                <a:gridCol w="832529">
                  <a:extLst>
                    <a:ext uri="{9D8B030D-6E8A-4147-A177-3AD203B41FA5}">
                      <a16:colId xmlns:a16="http://schemas.microsoft.com/office/drawing/2014/main" val="690329721"/>
                    </a:ext>
                  </a:extLst>
                </a:gridCol>
                <a:gridCol w="832529">
                  <a:extLst>
                    <a:ext uri="{9D8B030D-6E8A-4147-A177-3AD203B41FA5}">
                      <a16:colId xmlns:a16="http://schemas.microsoft.com/office/drawing/2014/main" val="2079760729"/>
                    </a:ext>
                  </a:extLst>
                </a:gridCol>
                <a:gridCol w="1193291">
                  <a:extLst>
                    <a:ext uri="{9D8B030D-6E8A-4147-A177-3AD203B41FA5}">
                      <a16:colId xmlns:a16="http://schemas.microsoft.com/office/drawing/2014/main" val="886370906"/>
                    </a:ext>
                  </a:extLst>
                </a:gridCol>
              </a:tblGrid>
              <a:tr h="326571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INDICADOR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META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LOGRO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AVANCE(%)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29189449"/>
                  </a:ext>
                </a:extLst>
              </a:tr>
              <a:tr h="56170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Casos nuevos de Tuberculosis Pulmonar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90.91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79214502"/>
                  </a:ext>
                </a:extLst>
              </a:tr>
              <a:tr h="47026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Casos nuevos de Tuberculosis Todas Formas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64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70.33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1073712"/>
                  </a:ext>
                </a:extLst>
              </a:tr>
              <a:tr h="47026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Detecciones/</a:t>
                      </a:r>
                      <a:r>
                        <a:rPr lang="es-MX" sz="14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Baciloscopias</a:t>
                      </a:r>
                      <a:r>
                        <a:rPr lang="es-MX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1871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1631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87.17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2439994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Cobertura en menores de 5 años con Terapia Preventiva con </a:t>
                      </a:r>
                      <a:r>
                        <a:rPr lang="es-MX" sz="14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Isoniazida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68.42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99016229"/>
                  </a:ext>
                </a:extLst>
              </a:tr>
              <a:tr h="744583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Cobertura de Tratamiento de Pacientes con Tuberculosis </a:t>
                      </a:r>
                      <a:r>
                        <a:rPr lang="es-MX" sz="14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Multidrogoresistente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50.00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32143028"/>
                  </a:ext>
                </a:extLst>
              </a:tr>
              <a:tr h="326571">
                <a:tc>
                  <a:txBody>
                    <a:bodyPr/>
                    <a:lstStyle/>
                    <a:p>
                      <a:pPr algn="l" fontAlgn="ctr"/>
                      <a:r>
                        <a:rPr lang="es-MX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Casos entre contactos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MX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100.00</a:t>
                      </a:r>
                      <a:endParaRPr lang="es-MX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43176939"/>
                  </a:ext>
                </a:extLst>
              </a:tr>
            </a:tbl>
          </a:graphicData>
        </a:graphic>
      </p:graphicFrame>
      <p:pic>
        <p:nvPicPr>
          <p:cNvPr id="5" name="2 Imagen" descr="Servicios de Salud "/>
          <p:cNvPicPr>
            <a:picLocks noChangeAspect="1" noChangeArrowheads="1"/>
          </p:cNvPicPr>
          <p:nvPr/>
        </p:nvPicPr>
        <p:blipFill>
          <a:blip r:embed="rId2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06" y="260017"/>
            <a:ext cx="1743309" cy="774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10 CuadroTexto"/>
          <p:cNvSpPr txBox="1">
            <a:spLocks noChangeArrowheads="1"/>
          </p:cNvSpPr>
          <p:nvPr/>
        </p:nvSpPr>
        <p:spPr bwMode="auto">
          <a:xfrm>
            <a:off x="381702" y="6570155"/>
            <a:ext cx="3349229" cy="192358"/>
          </a:xfrm>
          <a:prstGeom prst="rect">
            <a:avLst/>
          </a:prstGeom>
          <a:noFill/>
          <a:ln>
            <a:noFill/>
          </a:ln>
        </p:spPr>
        <p:txBody>
          <a:bodyPr lIns="68579" tIns="34289" rIns="68579" bIns="3428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defTabSz="685766" eaLnBrk="1" hangingPunct="1"/>
            <a:r>
              <a:rPr lang="es-MX" sz="800" b="1" dirty="0" smtClean="0">
                <a:solidFill>
                  <a:prstClr val="black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CORTE A NOVIEMBRE 2018</a:t>
            </a:r>
            <a:endParaRPr lang="es-MX" sz="800" dirty="0">
              <a:solidFill>
                <a:prstClr val="black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1774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73" name="Rectangle 31"/>
          <p:cNvSpPr>
            <a:spLocks noChangeArrowheads="1"/>
          </p:cNvSpPr>
          <p:nvPr/>
        </p:nvSpPr>
        <p:spPr bwMode="auto">
          <a:xfrm>
            <a:off x="1967186" y="1510175"/>
            <a:ext cx="5772150" cy="685800"/>
          </a:xfrm>
          <a:prstGeom prst="rect">
            <a:avLst/>
          </a:prstGeom>
          <a:noFill/>
          <a:ln>
            <a:noFill/>
          </a:ln>
        </p:spPr>
        <p:txBody>
          <a:bodyPr lIns="68579" tIns="34289" rIns="68579" bIns="34289" anchor="ctr"/>
          <a:lstStyle/>
          <a:p>
            <a:pPr algn="ctr" defTabSz="685766">
              <a:lnSpc>
                <a:spcPct val="80000"/>
              </a:lnSpc>
            </a:pPr>
            <a:r>
              <a:rPr lang="es-MX" sz="2400" b="1" dirty="0">
                <a:solidFill>
                  <a:srgbClr val="0086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TUBERCULOSIS</a:t>
            </a:r>
          </a:p>
          <a:p>
            <a:pPr algn="ctr" defTabSz="685766">
              <a:lnSpc>
                <a:spcPct val="80000"/>
              </a:lnSpc>
            </a:pPr>
            <a:r>
              <a:rPr lang="es-MX" sz="2400" b="1" dirty="0">
                <a:solidFill>
                  <a:srgbClr val="0086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INDICADORES </a:t>
            </a:r>
            <a:r>
              <a:rPr lang="es-MX" sz="2400" b="1" dirty="0" smtClean="0">
                <a:solidFill>
                  <a:srgbClr val="00863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NOVIEMBRE 2018</a:t>
            </a:r>
            <a:endParaRPr lang="es-ES" sz="2400" b="1" dirty="0">
              <a:solidFill>
                <a:srgbClr val="00863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45899" name="55 Conector recto"/>
          <p:cNvCxnSpPr>
            <a:cxnSpLocks/>
          </p:cNvCxnSpPr>
          <p:nvPr/>
        </p:nvCxnSpPr>
        <p:spPr>
          <a:xfrm flipV="1">
            <a:off x="761999" y="2847125"/>
            <a:ext cx="510272" cy="11037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900" name="56 Conector recto"/>
          <p:cNvCxnSpPr>
            <a:cxnSpLocks/>
          </p:cNvCxnSpPr>
          <p:nvPr/>
        </p:nvCxnSpPr>
        <p:spPr>
          <a:xfrm flipV="1">
            <a:off x="1508133" y="2854763"/>
            <a:ext cx="439978" cy="105693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901" name="57 Conector recto"/>
          <p:cNvCxnSpPr>
            <a:cxnSpLocks/>
          </p:cNvCxnSpPr>
          <p:nvPr/>
        </p:nvCxnSpPr>
        <p:spPr>
          <a:xfrm flipV="1">
            <a:off x="4557957" y="2839488"/>
            <a:ext cx="358996" cy="106094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902" name="58 Conector recto"/>
          <p:cNvCxnSpPr>
            <a:cxnSpLocks/>
          </p:cNvCxnSpPr>
          <p:nvPr/>
        </p:nvCxnSpPr>
        <p:spPr>
          <a:xfrm flipV="1">
            <a:off x="2263128" y="2844481"/>
            <a:ext cx="396579" cy="108148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903" name="59 Conector recto"/>
          <p:cNvCxnSpPr>
            <a:cxnSpLocks/>
          </p:cNvCxnSpPr>
          <p:nvPr/>
        </p:nvCxnSpPr>
        <p:spPr>
          <a:xfrm flipV="1">
            <a:off x="3043905" y="2829095"/>
            <a:ext cx="383507" cy="10606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904" name="60 Conector recto"/>
          <p:cNvCxnSpPr>
            <a:cxnSpLocks/>
          </p:cNvCxnSpPr>
          <p:nvPr/>
        </p:nvCxnSpPr>
        <p:spPr>
          <a:xfrm flipV="1">
            <a:off x="3805994" y="2874351"/>
            <a:ext cx="394016" cy="102313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905" name="61 Conector recto"/>
          <p:cNvCxnSpPr>
            <a:cxnSpLocks/>
          </p:cNvCxnSpPr>
          <p:nvPr/>
        </p:nvCxnSpPr>
        <p:spPr>
          <a:xfrm flipV="1">
            <a:off x="5316971" y="2880896"/>
            <a:ext cx="332348" cy="104272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906" name="63 Conector recto"/>
          <p:cNvCxnSpPr>
            <a:cxnSpLocks/>
          </p:cNvCxnSpPr>
          <p:nvPr/>
        </p:nvCxnSpPr>
        <p:spPr>
          <a:xfrm>
            <a:off x="1247775" y="2844481"/>
            <a:ext cx="7416546" cy="528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974" name="64 CuadroTexto"/>
          <p:cNvSpPr txBox="1">
            <a:spLocks noChangeArrowheads="1"/>
          </p:cNvSpPr>
          <p:nvPr/>
        </p:nvSpPr>
        <p:spPr bwMode="auto">
          <a:xfrm rot="-3767180">
            <a:off x="765495" y="3345453"/>
            <a:ext cx="1044877" cy="238525"/>
          </a:xfrm>
          <a:prstGeom prst="rect">
            <a:avLst/>
          </a:prstGeom>
          <a:noFill/>
          <a:ln>
            <a:noFill/>
          </a:ln>
        </p:spPr>
        <p:txBody>
          <a:bodyPr wrap="square" lIns="68579" tIns="34289" rIns="68579" bIns="3428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defTabSz="685766" eaLnBrk="1" hangingPunct="1"/>
            <a:r>
              <a:rPr lang="es-ES" sz="1100" dirty="0">
                <a:solidFill>
                  <a:prstClr val="black"/>
                </a:solidFill>
              </a:rPr>
              <a:t>LUGAR No.</a:t>
            </a:r>
          </a:p>
        </p:txBody>
      </p:sp>
      <p:sp>
        <p:nvSpPr>
          <p:cNvPr id="1048975" name="65 CuadroTexto"/>
          <p:cNvSpPr txBox="1">
            <a:spLocks noChangeArrowheads="1"/>
          </p:cNvSpPr>
          <p:nvPr/>
        </p:nvSpPr>
        <p:spPr bwMode="auto">
          <a:xfrm rot="-3767180">
            <a:off x="1471919" y="3316084"/>
            <a:ext cx="1168796" cy="346247"/>
          </a:xfrm>
          <a:prstGeom prst="rect">
            <a:avLst/>
          </a:prstGeom>
          <a:noFill/>
          <a:ln>
            <a:noFill/>
          </a:ln>
        </p:spPr>
        <p:txBody>
          <a:bodyPr wrap="square" lIns="68579" tIns="34289" rIns="68579" bIns="3428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defTabSz="685766" eaLnBrk="1" hangingPunct="1"/>
            <a:r>
              <a:rPr lang="es-ES" sz="900" dirty="0">
                <a:solidFill>
                  <a:prstClr val="black"/>
                </a:solidFill>
              </a:rPr>
              <a:t>JURISDICCIÓN SANITARIA</a:t>
            </a:r>
          </a:p>
        </p:txBody>
      </p:sp>
      <p:sp>
        <p:nvSpPr>
          <p:cNvPr id="1048976" name="66 CuadroTexto"/>
          <p:cNvSpPr txBox="1">
            <a:spLocks noChangeArrowheads="1"/>
          </p:cNvSpPr>
          <p:nvPr/>
        </p:nvSpPr>
        <p:spPr bwMode="auto">
          <a:xfrm rot="17545675">
            <a:off x="3101148" y="3337757"/>
            <a:ext cx="981075" cy="238525"/>
          </a:xfrm>
          <a:prstGeom prst="rect">
            <a:avLst/>
          </a:prstGeom>
          <a:noFill/>
          <a:ln>
            <a:noFill/>
          </a:ln>
        </p:spPr>
        <p:txBody>
          <a:bodyPr lIns="68579" tIns="34289" rIns="68579" bIns="3428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defTabSz="685766" eaLnBrk="1" hangingPunct="1"/>
            <a:r>
              <a:rPr lang="es-ES" sz="1100" dirty="0">
                <a:solidFill>
                  <a:prstClr val="black"/>
                </a:solidFill>
              </a:rPr>
              <a:t>CURACIÓN</a:t>
            </a:r>
          </a:p>
        </p:txBody>
      </p:sp>
      <p:sp>
        <p:nvSpPr>
          <p:cNvPr id="1048977" name="67 CuadroTexto"/>
          <p:cNvSpPr txBox="1">
            <a:spLocks noChangeArrowheads="1"/>
          </p:cNvSpPr>
          <p:nvPr/>
        </p:nvSpPr>
        <p:spPr bwMode="auto">
          <a:xfrm rot="17457821">
            <a:off x="2290975" y="3289696"/>
            <a:ext cx="1128467" cy="346247"/>
          </a:xfrm>
          <a:prstGeom prst="rect">
            <a:avLst/>
          </a:prstGeom>
          <a:noFill/>
          <a:ln>
            <a:noFill/>
          </a:ln>
        </p:spPr>
        <p:txBody>
          <a:bodyPr wrap="square" lIns="68579" tIns="34289" rIns="68579" bIns="3428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defTabSz="685766" eaLnBrk="1" hangingPunct="1"/>
            <a:r>
              <a:rPr lang="es-ES" sz="900" dirty="0">
                <a:solidFill>
                  <a:prstClr val="black"/>
                </a:solidFill>
              </a:rPr>
              <a:t>COBERTURA DIAGNÓSTICO</a:t>
            </a:r>
          </a:p>
        </p:txBody>
      </p:sp>
      <p:sp>
        <p:nvSpPr>
          <p:cNvPr id="1048978" name="68 CuadroTexto"/>
          <p:cNvSpPr txBox="1">
            <a:spLocks noChangeArrowheads="1"/>
          </p:cNvSpPr>
          <p:nvPr/>
        </p:nvSpPr>
        <p:spPr bwMode="auto">
          <a:xfrm rot="17620376">
            <a:off x="3744094" y="3257588"/>
            <a:ext cx="1110854" cy="346247"/>
          </a:xfrm>
          <a:prstGeom prst="rect">
            <a:avLst/>
          </a:prstGeom>
          <a:noFill/>
          <a:ln>
            <a:noFill/>
          </a:ln>
        </p:spPr>
        <p:txBody>
          <a:bodyPr lIns="68579" tIns="34289" rIns="68579" bIns="3428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defTabSz="685766" eaLnBrk="1" hangingPunct="1"/>
            <a:r>
              <a:rPr lang="es-ES" sz="900" dirty="0" smtClean="0">
                <a:solidFill>
                  <a:prstClr val="black"/>
                </a:solidFill>
              </a:rPr>
              <a:t>CALIDAD DE LA MUESTRA</a:t>
            </a:r>
            <a:endParaRPr lang="es-ES" sz="900" dirty="0">
              <a:solidFill>
                <a:prstClr val="black"/>
              </a:solidFill>
            </a:endParaRPr>
          </a:p>
        </p:txBody>
      </p:sp>
      <p:sp>
        <p:nvSpPr>
          <p:cNvPr id="1048979" name="69 CuadroTexto"/>
          <p:cNvSpPr txBox="1">
            <a:spLocks noChangeArrowheads="1"/>
          </p:cNvSpPr>
          <p:nvPr/>
        </p:nvSpPr>
        <p:spPr bwMode="auto">
          <a:xfrm rot="17318093">
            <a:off x="5283183" y="3232241"/>
            <a:ext cx="1205440" cy="407802"/>
          </a:xfrm>
          <a:prstGeom prst="rect">
            <a:avLst/>
          </a:prstGeom>
          <a:noFill/>
          <a:ln>
            <a:noFill/>
          </a:ln>
        </p:spPr>
        <p:txBody>
          <a:bodyPr wrap="square" lIns="68579" tIns="34289" rIns="68579" bIns="3428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defTabSz="685766" eaLnBrk="1" hangingPunct="1"/>
            <a:r>
              <a:rPr lang="es-ES" sz="1100" dirty="0">
                <a:solidFill>
                  <a:prstClr val="black"/>
                </a:solidFill>
              </a:rPr>
              <a:t>DETECCIÓN </a:t>
            </a:r>
            <a:r>
              <a:rPr lang="es-ES" sz="1100" dirty="0" smtClean="0">
                <a:solidFill>
                  <a:prstClr val="black"/>
                </a:solidFill>
              </a:rPr>
              <a:t>TB-DM</a:t>
            </a:r>
            <a:endParaRPr lang="es-ES" sz="1100" dirty="0">
              <a:solidFill>
                <a:prstClr val="black"/>
              </a:solidFill>
            </a:endParaRPr>
          </a:p>
        </p:txBody>
      </p:sp>
      <p:cxnSp>
        <p:nvCxnSpPr>
          <p:cNvPr id="3145907" name="71 Conector recto"/>
          <p:cNvCxnSpPr>
            <a:cxnSpLocks/>
          </p:cNvCxnSpPr>
          <p:nvPr/>
        </p:nvCxnSpPr>
        <p:spPr>
          <a:xfrm flipV="1">
            <a:off x="7617970" y="2880895"/>
            <a:ext cx="282687" cy="100018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980" name="73 CuadroTexto"/>
          <p:cNvSpPr txBox="1">
            <a:spLocks noChangeArrowheads="1"/>
          </p:cNvSpPr>
          <p:nvPr/>
        </p:nvSpPr>
        <p:spPr bwMode="auto">
          <a:xfrm rot="17476744">
            <a:off x="7582495" y="3279521"/>
            <a:ext cx="1112044" cy="238525"/>
          </a:xfrm>
          <a:prstGeom prst="rect">
            <a:avLst/>
          </a:prstGeom>
          <a:noFill/>
          <a:ln>
            <a:noFill/>
          </a:ln>
        </p:spPr>
        <p:txBody>
          <a:bodyPr lIns="68579" tIns="34289" rIns="68579" bIns="3428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defTabSz="685766" eaLnBrk="1" hangingPunct="1"/>
            <a:r>
              <a:rPr lang="es-ES" sz="1100" dirty="0">
                <a:solidFill>
                  <a:prstClr val="black"/>
                </a:solidFill>
              </a:rPr>
              <a:t>ÍNDICE EVAL.</a:t>
            </a:r>
          </a:p>
        </p:txBody>
      </p:sp>
      <p:sp>
        <p:nvSpPr>
          <p:cNvPr id="1048981" name="10 CuadroTexto"/>
          <p:cNvSpPr txBox="1">
            <a:spLocks noChangeArrowheads="1"/>
          </p:cNvSpPr>
          <p:nvPr/>
        </p:nvSpPr>
        <p:spPr bwMode="auto">
          <a:xfrm>
            <a:off x="381702" y="6570155"/>
            <a:ext cx="3349229" cy="192358"/>
          </a:xfrm>
          <a:prstGeom prst="rect">
            <a:avLst/>
          </a:prstGeom>
          <a:noFill/>
          <a:ln>
            <a:noFill/>
          </a:ln>
        </p:spPr>
        <p:txBody>
          <a:bodyPr lIns="68579" tIns="34289" rIns="68579" bIns="3428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defTabSz="685766" eaLnBrk="1" hangingPunct="1"/>
            <a:r>
              <a:rPr lang="es-MX" sz="800" b="1" dirty="0">
                <a:solidFill>
                  <a:prstClr val="black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FUENTE: </a:t>
            </a:r>
            <a:r>
              <a:rPr lang="es-MX" sz="800" dirty="0">
                <a:solidFill>
                  <a:prstClr val="black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Plataforma Única de Información y LESP</a:t>
            </a:r>
          </a:p>
        </p:txBody>
      </p:sp>
      <p:cxnSp>
        <p:nvCxnSpPr>
          <p:cNvPr id="3145908" name="70 Conector recto"/>
          <p:cNvCxnSpPr>
            <a:cxnSpLocks/>
          </p:cNvCxnSpPr>
          <p:nvPr/>
        </p:nvCxnSpPr>
        <p:spPr>
          <a:xfrm flipV="1">
            <a:off x="6104174" y="2874351"/>
            <a:ext cx="304956" cy="107009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8982" name="72 CuadroTexto"/>
          <p:cNvSpPr txBox="1">
            <a:spLocks noChangeArrowheads="1"/>
          </p:cNvSpPr>
          <p:nvPr/>
        </p:nvSpPr>
        <p:spPr bwMode="auto">
          <a:xfrm rot="17352703">
            <a:off x="4510172" y="3267639"/>
            <a:ext cx="1110854" cy="407802"/>
          </a:xfrm>
          <a:prstGeom prst="rect">
            <a:avLst/>
          </a:prstGeom>
          <a:noFill/>
          <a:ln>
            <a:noFill/>
          </a:ln>
        </p:spPr>
        <p:txBody>
          <a:bodyPr lIns="68579" tIns="34289" rIns="68579" bIns="3428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defTabSz="685766" eaLnBrk="1" hangingPunct="1"/>
            <a:r>
              <a:rPr lang="es-ES" sz="1100" dirty="0">
                <a:solidFill>
                  <a:prstClr val="black"/>
                </a:solidFill>
              </a:rPr>
              <a:t>DETECCIÓN</a:t>
            </a:r>
          </a:p>
          <a:p>
            <a:pPr algn="ctr" defTabSz="685766" eaLnBrk="1" hangingPunct="1"/>
            <a:r>
              <a:rPr lang="es-ES" sz="1100" dirty="0" smtClean="0">
                <a:solidFill>
                  <a:prstClr val="black"/>
                </a:solidFill>
              </a:rPr>
              <a:t>TB-VIH</a:t>
            </a:r>
            <a:endParaRPr lang="es-ES" sz="1100" dirty="0">
              <a:solidFill>
                <a:prstClr val="black"/>
              </a:solidFill>
            </a:endParaRPr>
          </a:p>
        </p:txBody>
      </p:sp>
      <p:grpSp>
        <p:nvGrpSpPr>
          <p:cNvPr id="219" name="32 Grupo"/>
          <p:cNvGrpSpPr/>
          <p:nvPr/>
        </p:nvGrpSpPr>
        <p:grpSpPr>
          <a:xfrm>
            <a:off x="3645719" y="5266377"/>
            <a:ext cx="2240184" cy="1065706"/>
            <a:chOff x="8025945" y="4103796"/>
            <a:chExt cx="2986912" cy="1420940"/>
          </a:xfrm>
        </p:grpSpPr>
        <p:sp>
          <p:nvSpPr>
            <p:cNvPr id="1048984" name="Text Box 15"/>
            <p:cNvSpPr txBox="1">
              <a:spLocks noChangeArrowheads="1"/>
            </p:cNvSpPr>
            <p:nvPr/>
          </p:nvSpPr>
          <p:spPr bwMode="auto">
            <a:xfrm>
              <a:off x="8041089" y="4412905"/>
              <a:ext cx="2748273" cy="410369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766"/>
              <a:r>
                <a:rPr lang="es-MX" altLang="es-MX" sz="1400" dirty="0">
                  <a:solidFill>
                    <a:prstClr val="black"/>
                  </a:solidFill>
                  <a:latin typeface="Calibri"/>
                </a:rPr>
                <a:t>Satisfactorio     (80 – 89%)</a:t>
              </a:r>
            </a:p>
          </p:txBody>
        </p:sp>
        <p:sp>
          <p:nvSpPr>
            <p:cNvPr id="1048985" name="Text Box 16"/>
            <p:cNvSpPr txBox="1">
              <a:spLocks noChangeArrowheads="1"/>
            </p:cNvSpPr>
            <p:nvPr/>
          </p:nvSpPr>
          <p:spPr bwMode="auto">
            <a:xfrm>
              <a:off x="8034850" y="4103796"/>
              <a:ext cx="2835135" cy="410369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766"/>
              <a:r>
                <a:rPr lang="es-MX" altLang="es-MX" sz="1400" dirty="0">
                  <a:solidFill>
                    <a:prstClr val="black"/>
                  </a:solidFill>
                  <a:latin typeface="Calibri"/>
                </a:rPr>
                <a:t>Sobresaliente   (90 - 100%)</a:t>
              </a:r>
            </a:p>
          </p:txBody>
        </p:sp>
        <p:sp>
          <p:nvSpPr>
            <p:cNvPr id="1048986" name="Text Box 17"/>
            <p:cNvSpPr txBox="1">
              <a:spLocks noChangeArrowheads="1"/>
            </p:cNvSpPr>
            <p:nvPr/>
          </p:nvSpPr>
          <p:spPr bwMode="auto">
            <a:xfrm>
              <a:off x="8041092" y="4770081"/>
              <a:ext cx="2682785" cy="410369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766"/>
              <a:r>
                <a:rPr lang="es-MX" altLang="es-MX" sz="1400" dirty="0">
                  <a:solidFill>
                    <a:prstClr val="black"/>
                  </a:solidFill>
                  <a:latin typeface="Calibri"/>
                </a:rPr>
                <a:t>Mínimo             (60 - 79%)</a:t>
              </a:r>
            </a:p>
          </p:txBody>
        </p:sp>
        <p:sp>
          <p:nvSpPr>
            <p:cNvPr id="1048987" name="Text Box 18"/>
            <p:cNvSpPr txBox="1">
              <a:spLocks noChangeArrowheads="1"/>
            </p:cNvSpPr>
            <p:nvPr/>
          </p:nvSpPr>
          <p:spPr bwMode="auto">
            <a:xfrm>
              <a:off x="8025945" y="5114367"/>
              <a:ext cx="2530180" cy="410369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766"/>
              <a:r>
                <a:rPr lang="es-MX" altLang="es-MX" sz="1400" dirty="0">
                  <a:solidFill>
                    <a:prstClr val="black"/>
                  </a:solidFill>
                  <a:latin typeface="Calibri"/>
                </a:rPr>
                <a:t>Precario              (&lt; 60%)</a:t>
              </a:r>
            </a:p>
          </p:txBody>
        </p:sp>
        <p:sp>
          <p:nvSpPr>
            <p:cNvPr id="1048988" name="Rectangle 19"/>
            <p:cNvSpPr>
              <a:spLocks noChangeArrowheads="1"/>
            </p:cNvSpPr>
            <p:nvPr/>
          </p:nvSpPr>
          <p:spPr bwMode="auto">
            <a:xfrm>
              <a:off x="10791144" y="4141896"/>
              <a:ext cx="208147" cy="222677"/>
            </a:xfrm>
            <a:prstGeom prst="rect">
              <a:avLst/>
            </a:prstGeom>
            <a:solidFill>
              <a:srgbClr val="006600"/>
            </a:solidFill>
            <a:ln>
              <a:noFill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766" eaLnBrk="1" hangingPunct="1"/>
              <a:endParaRPr lang="es-ES" altLang="es-MX" sz="1000">
                <a:solidFill>
                  <a:prstClr val="black"/>
                </a:solidFill>
              </a:endParaRPr>
            </a:p>
          </p:txBody>
        </p:sp>
        <p:sp>
          <p:nvSpPr>
            <p:cNvPr id="1048989" name="Rectangle 19"/>
            <p:cNvSpPr>
              <a:spLocks noChangeArrowheads="1"/>
            </p:cNvSpPr>
            <p:nvPr/>
          </p:nvSpPr>
          <p:spPr bwMode="auto">
            <a:xfrm>
              <a:off x="10791144" y="4493554"/>
              <a:ext cx="208147" cy="222677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766" eaLnBrk="1" hangingPunct="1"/>
              <a:endParaRPr lang="es-ES" altLang="es-MX" sz="1000">
                <a:solidFill>
                  <a:prstClr val="black"/>
                </a:solidFill>
              </a:endParaRPr>
            </a:p>
          </p:txBody>
        </p:sp>
        <p:sp>
          <p:nvSpPr>
            <p:cNvPr id="1048990" name="Rectangle 19"/>
            <p:cNvSpPr>
              <a:spLocks noChangeArrowheads="1"/>
            </p:cNvSpPr>
            <p:nvPr/>
          </p:nvSpPr>
          <p:spPr bwMode="auto">
            <a:xfrm>
              <a:off x="10797928" y="4864254"/>
              <a:ext cx="208147" cy="22267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766" eaLnBrk="1" hangingPunct="1"/>
              <a:endParaRPr lang="es-ES" altLang="es-MX" sz="1000">
                <a:solidFill>
                  <a:prstClr val="black"/>
                </a:solidFill>
              </a:endParaRPr>
            </a:p>
          </p:txBody>
        </p:sp>
        <p:sp>
          <p:nvSpPr>
            <p:cNvPr id="1048991" name="Rectangle 19"/>
            <p:cNvSpPr>
              <a:spLocks noChangeArrowheads="1"/>
            </p:cNvSpPr>
            <p:nvPr/>
          </p:nvSpPr>
          <p:spPr bwMode="auto">
            <a:xfrm>
              <a:off x="10804710" y="5201997"/>
              <a:ext cx="208147" cy="22267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766" eaLnBrk="1" hangingPunct="1"/>
              <a:endParaRPr lang="es-ES" altLang="es-MX" sz="1000">
                <a:solidFill>
                  <a:prstClr val="black"/>
                </a:solidFill>
              </a:endParaRPr>
            </a:p>
          </p:txBody>
        </p:sp>
      </p:grpSp>
      <p:sp>
        <p:nvSpPr>
          <p:cNvPr id="32" name="61 Rectángulo"/>
          <p:cNvSpPr/>
          <p:nvPr/>
        </p:nvSpPr>
        <p:spPr>
          <a:xfrm>
            <a:off x="8526262" y="3976947"/>
            <a:ext cx="431282" cy="324675"/>
          </a:xfrm>
          <a:prstGeom prst="rect">
            <a:avLst/>
          </a:prstGeom>
          <a:solidFill>
            <a:srgbClr val="0086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9" tIns="34289" rIns="68579" bIns="34289" anchor="ctr"/>
          <a:lstStyle/>
          <a:p>
            <a:pPr algn="ctr" defTabSz="685766"/>
            <a:endParaRPr lang="es-ES" sz="1400">
              <a:solidFill>
                <a:srgbClr val="FF0000"/>
              </a:solidFill>
            </a:endParaRPr>
          </a:p>
        </p:txBody>
      </p:sp>
      <p:sp>
        <p:nvSpPr>
          <p:cNvPr id="34" name="69 CuadroTexto"/>
          <p:cNvSpPr txBox="1">
            <a:spLocks noChangeArrowheads="1"/>
          </p:cNvSpPr>
          <p:nvPr/>
        </p:nvSpPr>
        <p:spPr bwMode="auto">
          <a:xfrm rot="17313087">
            <a:off x="5973790" y="3253813"/>
            <a:ext cx="1205440" cy="377024"/>
          </a:xfrm>
          <a:prstGeom prst="rect">
            <a:avLst/>
          </a:prstGeom>
          <a:noFill/>
          <a:ln>
            <a:noFill/>
          </a:ln>
        </p:spPr>
        <p:txBody>
          <a:bodyPr wrap="square" lIns="68579" tIns="34289" rIns="68579" bIns="3428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defTabSz="685766" eaLnBrk="1" hangingPunct="1"/>
            <a:r>
              <a:rPr lang="es-ES" sz="1000" dirty="0" smtClean="0">
                <a:solidFill>
                  <a:prstClr val="black"/>
                </a:solidFill>
              </a:rPr>
              <a:t>OPORTUNIDAD DIAGNOSTICA</a:t>
            </a:r>
            <a:endParaRPr lang="es-ES" sz="1000" dirty="0">
              <a:solidFill>
                <a:prstClr val="black"/>
              </a:solidFill>
            </a:endParaRPr>
          </a:p>
        </p:txBody>
      </p:sp>
      <p:sp>
        <p:nvSpPr>
          <p:cNvPr id="35" name="69 CuadroTexto"/>
          <p:cNvSpPr txBox="1">
            <a:spLocks noChangeArrowheads="1"/>
          </p:cNvSpPr>
          <p:nvPr/>
        </p:nvSpPr>
        <p:spPr bwMode="auto">
          <a:xfrm rot="17285521">
            <a:off x="6757907" y="3194029"/>
            <a:ext cx="1205440" cy="438580"/>
          </a:xfrm>
          <a:prstGeom prst="rect">
            <a:avLst/>
          </a:prstGeom>
          <a:noFill/>
          <a:ln>
            <a:noFill/>
          </a:ln>
        </p:spPr>
        <p:txBody>
          <a:bodyPr wrap="square" lIns="68579" tIns="34289" rIns="68579" bIns="34289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defTabSz="685766" eaLnBrk="1" hangingPunct="1"/>
            <a:r>
              <a:rPr lang="es-ES" sz="800" dirty="0" smtClean="0">
                <a:solidFill>
                  <a:prstClr val="black"/>
                </a:solidFill>
              </a:rPr>
              <a:t>DETECCION DE FARMACO</a:t>
            </a:r>
          </a:p>
          <a:p>
            <a:pPr algn="ctr" defTabSz="685766" eaLnBrk="1" hangingPunct="1"/>
            <a:r>
              <a:rPr lang="es-ES" sz="800" dirty="0" smtClean="0">
                <a:solidFill>
                  <a:prstClr val="black"/>
                </a:solidFill>
              </a:rPr>
              <a:t>RRESISTENCIA</a:t>
            </a:r>
            <a:endParaRPr lang="es-ES" sz="800" dirty="0">
              <a:solidFill>
                <a:prstClr val="black"/>
              </a:solidFill>
            </a:endParaRPr>
          </a:p>
        </p:txBody>
      </p:sp>
      <p:graphicFrame>
        <p:nvGraphicFramePr>
          <p:cNvPr id="46" name="Tabla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3767284"/>
              </p:ext>
            </p:extLst>
          </p:nvPr>
        </p:nvGraphicFramePr>
        <p:xfrm>
          <a:off x="762000" y="3947184"/>
          <a:ext cx="7620000" cy="36135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52201792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78555967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51711827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85362839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142517793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606043398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65897760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43546673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405799938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4106405694"/>
                    </a:ext>
                  </a:extLst>
                </a:gridCol>
              </a:tblGrid>
              <a:tr h="3613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effectLst/>
                        </a:rPr>
                        <a:t> </a:t>
                      </a:r>
                      <a:endParaRPr lang="es-MX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effectLst/>
                        </a:rPr>
                        <a:t> </a:t>
                      </a:r>
                      <a:r>
                        <a:rPr lang="es-MX" sz="1600" b="1" dirty="0" smtClean="0">
                          <a:effectLst/>
                        </a:rPr>
                        <a:t>No VI</a:t>
                      </a:r>
                      <a:endParaRPr lang="es-MX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effectLst/>
                        </a:rPr>
                        <a:t> </a:t>
                      </a:r>
                      <a:r>
                        <a:rPr lang="es-MX" sz="1600" b="1" dirty="0" smtClean="0">
                          <a:effectLst/>
                        </a:rPr>
                        <a:t>90.9</a:t>
                      </a:r>
                      <a:endParaRPr lang="es-MX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effectLst/>
                        </a:rPr>
                        <a:t> </a:t>
                      </a:r>
                      <a:r>
                        <a:rPr lang="es-MX" sz="1600" b="1" dirty="0" smtClean="0">
                          <a:effectLst/>
                        </a:rPr>
                        <a:t>83.3</a:t>
                      </a:r>
                      <a:endParaRPr lang="es-MX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effectLst/>
                        </a:rPr>
                        <a:t> </a:t>
                      </a:r>
                      <a:r>
                        <a:rPr lang="es-MX" sz="1600" b="1" dirty="0" smtClean="0">
                          <a:effectLst/>
                        </a:rPr>
                        <a:t>100</a:t>
                      </a:r>
                      <a:endParaRPr lang="es-MX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</a:rPr>
                        <a:t>100</a:t>
                      </a:r>
                      <a:r>
                        <a:rPr lang="es-MX" sz="1600" b="1" dirty="0">
                          <a:effectLst/>
                        </a:rPr>
                        <a:t> </a:t>
                      </a:r>
                      <a:endParaRPr lang="es-MX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>
                          <a:effectLst/>
                        </a:rPr>
                        <a:t> </a:t>
                      </a:r>
                      <a:r>
                        <a:rPr lang="es-MX" sz="1600" b="1" dirty="0" smtClean="0">
                          <a:effectLst/>
                        </a:rPr>
                        <a:t>91.3</a:t>
                      </a:r>
                      <a:endParaRPr lang="es-MX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</a:rPr>
                        <a:t>70</a:t>
                      </a:r>
                      <a:r>
                        <a:rPr lang="es-MX" sz="1600" b="1" dirty="0">
                          <a:effectLst/>
                        </a:rPr>
                        <a:t> </a:t>
                      </a:r>
                      <a:endParaRPr lang="es-MX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</a:rPr>
                        <a:t>100</a:t>
                      </a:r>
                      <a:r>
                        <a:rPr lang="es-MX" sz="1600" b="1" dirty="0">
                          <a:effectLst/>
                        </a:rPr>
                        <a:t> </a:t>
                      </a:r>
                      <a:endParaRPr lang="es-MX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1600" b="1" dirty="0" smtClean="0">
                          <a:effectLst/>
                        </a:rPr>
                        <a:t>90.7</a:t>
                      </a:r>
                      <a:r>
                        <a:rPr lang="es-MX" sz="1600" b="1" dirty="0">
                          <a:effectLst/>
                        </a:rPr>
                        <a:t> </a:t>
                      </a:r>
                      <a:endParaRPr lang="es-MX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527895510"/>
                  </a:ext>
                </a:extLst>
              </a:tr>
            </a:tbl>
          </a:graphicData>
        </a:graphic>
      </p:graphicFrame>
      <p:cxnSp>
        <p:nvCxnSpPr>
          <p:cNvPr id="56" name="71 Conector recto"/>
          <p:cNvCxnSpPr>
            <a:cxnSpLocks/>
          </p:cNvCxnSpPr>
          <p:nvPr/>
        </p:nvCxnSpPr>
        <p:spPr>
          <a:xfrm flipV="1">
            <a:off x="6866735" y="2880895"/>
            <a:ext cx="264481" cy="101658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71 Conector recto"/>
          <p:cNvCxnSpPr>
            <a:cxnSpLocks/>
          </p:cNvCxnSpPr>
          <p:nvPr/>
        </p:nvCxnSpPr>
        <p:spPr>
          <a:xfrm flipV="1">
            <a:off x="8382000" y="2865157"/>
            <a:ext cx="273942" cy="10573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2 Imagen" descr="Servicios de Salud "/>
          <p:cNvPicPr>
            <a:picLocks noChangeAspect="1" noChangeArrowheads="1"/>
          </p:cNvPicPr>
          <p:nvPr/>
        </p:nvPicPr>
        <p:blipFill>
          <a:blip r:embed="rId3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06" y="260017"/>
            <a:ext cx="1743309" cy="774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8946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7939" y="217981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s-MX" sz="4000" b="1" dirty="0" smtClean="0">
                <a:solidFill>
                  <a:srgbClr val="0070C0"/>
                </a:solidFill>
                <a:latin typeface="AR CENA" panose="02000000000000000000" pitchFamily="2" charset="0"/>
              </a:rPr>
              <a:t>ESTRATEGIAS DE TRABAJO 2019</a:t>
            </a:r>
            <a:br>
              <a:rPr lang="es-MX" sz="4000" b="1" dirty="0" smtClean="0">
                <a:solidFill>
                  <a:srgbClr val="0070C0"/>
                </a:solidFill>
                <a:latin typeface="AR CENA" panose="02000000000000000000" pitchFamily="2" charset="0"/>
              </a:rPr>
            </a:br>
            <a:r>
              <a:rPr lang="es-MX" sz="4000" b="1" dirty="0" smtClean="0">
                <a:solidFill>
                  <a:srgbClr val="0070C0"/>
                </a:solidFill>
                <a:latin typeface="AR CENA" panose="02000000000000000000" pitchFamily="2" charset="0"/>
              </a:rPr>
              <a:t>PROGRAMA MICOBACTERIOSIS</a:t>
            </a:r>
            <a:endParaRPr lang="es-MX" sz="4000" b="1" dirty="0">
              <a:solidFill>
                <a:srgbClr val="0070C0"/>
              </a:solidFill>
              <a:latin typeface="AR CENA" panose="02000000000000000000" pitchFamily="2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Sensibilizar a personal medico,  enfermería y promotores de salud sobre la promoción y detección oportuna, mediante capacitación.</a:t>
            </a:r>
          </a:p>
          <a:p>
            <a:pPr algn="just"/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nvolucrar a brigadas de redes de salud de municipios en la promoción y detección.</a:t>
            </a:r>
          </a:p>
          <a:p>
            <a:pPr algn="just"/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upervisiones a  unidades de salud para monitoreo de acciones del programa.</a:t>
            </a:r>
          </a:p>
          <a:p>
            <a:pPr algn="just"/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ntegrar a lideres comunitarios que apoyen en las acciones de promoción, detección y manejo de TAES.</a:t>
            </a:r>
          </a:p>
          <a:p>
            <a:pPr marL="0" indent="0" algn="just">
              <a:buNone/>
            </a:pPr>
            <a:endParaRPr lang="es-E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s-MX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2 Imagen" descr="Servicios de Salud "/>
          <p:cNvPicPr>
            <a:picLocks noChangeAspect="1" noChangeArrowheads="1"/>
          </p:cNvPicPr>
          <p:nvPr/>
        </p:nvPicPr>
        <p:blipFill>
          <a:blip r:embed="rId2" cstate="print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53" y="217981"/>
            <a:ext cx="1283973" cy="570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36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000101" y="2340167"/>
            <a:ext cx="742955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>
                <a:solidFill>
                  <a:prstClr val="black"/>
                </a:solidFill>
              </a:rPr>
              <a:t>SERVICIOS DE SALUD DE SAN LUIS POTOSI</a:t>
            </a:r>
          </a:p>
          <a:p>
            <a:pPr algn="ctr"/>
            <a:r>
              <a:rPr lang="es-MX" sz="2800" b="1" dirty="0">
                <a:solidFill>
                  <a:prstClr val="black"/>
                </a:solidFill>
              </a:rPr>
              <a:t>JURISDICCION SANITARIA No VI TAMAZUNCHALE</a:t>
            </a:r>
          </a:p>
          <a:p>
            <a:pPr algn="ctr"/>
            <a:r>
              <a:rPr lang="es-MX" sz="2800" b="1" dirty="0">
                <a:solidFill>
                  <a:prstClr val="black"/>
                </a:solidFill>
              </a:rPr>
              <a:t>COORDINACION DE VIGILANCIA EPIDEMIOLOGICA</a:t>
            </a:r>
          </a:p>
          <a:p>
            <a:pPr algn="ctr"/>
            <a:endParaRPr lang="es-MX" sz="2800" b="1" dirty="0">
              <a:solidFill>
                <a:prstClr val="black"/>
              </a:solidFill>
            </a:endParaRPr>
          </a:p>
          <a:p>
            <a:pPr algn="ctr"/>
            <a:r>
              <a:rPr lang="es-MX" sz="2800" b="1" dirty="0">
                <a:solidFill>
                  <a:prstClr val="black"/>
                </a:solidFill>
              </a:rPr>
              <a:t>TEL 483 36 2 15 40 EXT 25560/25568</a:t>
            </a:r>
          </a:p>
          <a:p>
            <a:pPr algn="ctr"/>
            <a:r>
              <a:rPr lang="es-MX" sz="2800" b="1" dirty="0">
                <a:solidFill>
                  <a:prstClr val="black"/>
                </a:solidFill>
              </a:rPr>
              <a:t>vig_epidemio_j6@hotmail.com</a:t>
            </a:r>
          </a:p>
          <a:p>
            <a:pPr algn="ctr"/>
            <a:endParaRPr lang="es-MX" sz="2800" b="1" dirty="0">
              <a:solidFill>
                <a:prstClr val="black"/>
              </a:solidFill>
            </a:endParaRPr>
          </a:p>
          <a:p>
            <a:pPr algn="ctr"/>
            <a:endParaRPr lang="es-MX" sz="2800" b="1" dirty="0">
              <a:solidFill>
                <a:prstClr val="black"/>
              </a:solidFill>
            </a:endParaRPr>
          </a:p>
          <a:p>
            <a:pPr algn="ctr"/>
            <a:endParaRPr lang="es-MX" sz="2800" b="1" dirty="0">
              <a:solidFill>
                <a:prstClr val="black"/>
              </a:solidFill>
            </a:endParaRPr>
          </a:p>
        </p:txBody>
      </p:sp>
      <p:pic>
        <p:nvPicPr>
          <p:cNvPr id="5" name="2 Imagen" descr="Servicios de Salud "/>
          <p:cNvPicPr>
            <a:picLocks noChangeAspect="1" noChangeArrowheads="1"/>
          </p:cNvPicPr>
          <p:nvPr/>
        </p:nvPicPr>
        <p:blipFill>
          <a:blip r:embed="rId2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2707" y="308651"/>
            <a:ext cx="3942234" cy="1752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121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438</TotalTime>
  <Words>236</Words>
  <Application>Microsoft Office PowerPoint</Application>
  <PresentationFormat>Presentación en pantalla (4:3)</PresentationFormat>
  <Paragraphs>77</Paragraphs>
  <Slides>5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4" baseType="lpstr">
      <vt:lpstr>Aharoni</vt:lpstr>
      <vt:lpstr>AR CENA</vt:lpstr>
      <vt:lpstr>Arial</vt:lpstr>
      <vt:lpstr>Arial Narrow</vt:lpstr>
      <vt:lpstr>Calibri</vt:lpstr>
      <vt:lpstr>Calibri Light</vt:lpstr>
      <vt:lpstr>Segoe UI</vt:lpstr>
      <vt:lpstr>Times New Roman</vt:lpstr>
      <vt:lpstr>Tema de Office</vt:lpstr>
      <vt:lpstr>PROGRAMA MICOBACTERIOSIS</vt:lpstr>
      <vt:lpstr>METAS  y AVANCES 2018</vt:lpstr>
      <vt:lpstr>Presentación de PowerPoint</vt:lpstr>
      <vt:lpstr>ESTRATEGIAS DE TRABAJO 2019 PROGRAMA MICOBACTERIOSIS</vt:lpstr>
      <vt:lpstr>Presentación de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Epidemiologia Jur VI Tamazunchale</dc:creator>
  <cp:lastModifiedBy>CERVANTES</cp:lastModifiedBy>
  <cp:revision>19</cp:revision>
  <dcterms:created xsi:type="dcterms:W3CDTF">2018-12-06T20:40:50Z</dcterms:created>
  <dcterms:modified xsi:type="dcterms:W3CDTF">2018-12-11T15:14:41Z</dcterms:modified>
</cp:coreProperties>
</file>